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59" r:id="rId5"/>
    <p:sldId id="260" r:id="rId6"/>
    <p:sldId id="266" r:id="rId7"/>
    <p:sldId id="258" r:id="rId8"/>
    <p:sldId id="261" r:id="rId9"/>
    <p:sldId id="262" r:id="rId10"/>
    <p:sldId id="267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29574C-DA56-7043-81E5-119A2EC039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F0FBF-9594-0344-9D14-D8AACAA9F7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3A4EE5-F33E-9E44-8DC5-9C88148CEB5F}" type="datetimeFigureOut">
              <a:rPr lang="en-US"/>
              <a:pPr>
                <a:defRPr/>
              </a:pPr>
              <a:t>4/5/20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1DFE932-B203-9147-90B3-E97808BBA6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D1B5FC-873C-9043-B4CC-896466E2B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09B20-A19D-CF43-90F8-AD97FB20AC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63F71-4D3D-C34D-89C4-6F4916D65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A0182E-67FC-4E4F-9B82-9DDF7A9F0B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9A7D584-8512-8742-B007-4131179CB5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487778B4-728F-4E4C-BF3B-E5D63C107D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CA" altLang="en-US">
                <a:solidFill>
                  <a:schemeClr val="bg1"/>
                </a:solidFill>
              </a:rPr>
              <a:t>http://www.novascotiawebcams.com/bay-of-fundy/halls-harbour-1.html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B4BCAA0-A778-464C-BD6F-5BAD60553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BA0032-DB2D-CB42-96E6-80E350F0277B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FEBDD34-5818-1548-8AB6-B96181C9E2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4EC364C-D8C3-E548-9552-2BC7C5EF60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http://www.mreclipse.com/Special/LEprimer.html</a:t>
            </a:r>
          </a:p>
          <a:p>
            <a:r>
              <a:rPr lang="en-US" altLang="en-US"/>
              <a:t>http://science.opposingviews.com/tide-corresponds-solar-eclipse-3392.html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D3666F4-7AEC-AD4A-95E8-91C95807B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F47E18-89E8-814C-9B4E-81B0ABE91A00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798E7-6FC0-B14B-BB20-B641C134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DA5A-AD1B-BB4E-B443-8E59D1AB09AB}" type="datetimeFigureOut">
              <a:rPr lang="en-CA"/>
              <a:pPr>
                <a:defRPr/>
              </a:pPr>
              <a:t>2020-04-05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D2854-99CF-CA40-9251-507EF112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586D7-8BA6-F44B-9202-C75D9B6C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E2823-A504-C54F-91E9-EAC038C884C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903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DDF82-358D-3B48-AE92-CCB8B896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6BB65-5B0E-7D4B-87FE-E23437453B23}" type="datetimeFigureOut">
              <a:rPr lang="en-CA"/>
              <a:pPr>
                <a:defRPr/>
              </a:pPr>
              <a:t>2020-04-05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DE74-F54A-CA4C-BF66-EC28F5B9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6E803-FBAF-B942-86F0-D2B64820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557B3-8609-3F42-AAB2-29F6CB749CF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8181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1BB09-D647-A94C-ADCE-0B7C855E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998C-E8E5-9C42-ADAB-EBF58D3AE000}" type="datetimeFigureOut">
              <a:rPr lang="en-CA"/>
              <a:pPr>
                <a:defRPr/>
              </a:pPr>
              <a:t>2020-04-05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C4C7-6A1B-3149-868B-A1024EAC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C7EC1-0DEA-2C4C-B136-B974D532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F2C39-68CA-5D4D-9A41-8CDDF55CB7F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1016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DCFFE-E6D8-C94C-92F6-69875F8D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DB3C2-C551-D449-B9F7-564A4B413373}" type="datetimeFigureOut">
              <a:rPr lang="en-CA"/>
              <a:pPr>
                <a:defRPr/>
              </a:pPr>
              <a:t>2020-04-05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C01F8-B6F1-0542-8AB5-B7EC62F2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D8A7C-91FE-7F4C-8F3B-DBA9CEE7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B37DC-A928-0947-95C7-8C9A7E2AA73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039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9A0DC-DC93-8042-B1B9-8C9D6D6E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A43C-85FB-EE4B-BFB9-92610FA5C9CE}" type="datetimeFigureOut">
              <a:rPr lang="en-CA"/>
              <a:pPr>
                <a:defRPr/>
              </a:pPr>
              <a:t>2020-04-05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13A6B-3054-654C-B3D1-10D29144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E134-D9CE-734E-8FC2-96E8CC8B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981CA-AE52-BA43-9EFA-DA0EC0851CA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177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A513E6-3AF5-1240-A07D-F766762C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2C8C-8613-5249-8C17-09676CAA8239}" type="datetimeFigureOut">
              <a:rPr lang="en-CA"/>
              <a:pPr>
                <a:defRPr/>
              </a:pPr>
              <a:t>2020-04-05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58AAAF-101B-2D45-B213-BEB2003D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61DC56-06C1-7341-B788-9E6B7CA1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9D76B-BEB4-D44C-A692-39C19A0D512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957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8C47B3-0EC6-D646-BA81-4E1B43C7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F156A-0446-7B43-85E8-884060F184E5}" type="datetimeFigureOut">
              <a:rPr lang="en-CA"/>
              <a:pPr>
                <a:defRPr/>
              </a:pPr>
              <a:t>2020-04-05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9CE881-BFAE-6441-8AAB-F23831C9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E7B437-3194-1D4F-A895-35884172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0E93-E79C-F04C-B098-0C75857AC95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2173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7097D7-DB9D-7443-8EB0-EC157D4D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EBBD-B48A-874A-AFCF-EE3242E63C06}" type="datetimeFigureOut">
              <a:rPr lang="en-CA"/>
              <a:pPr>
                <a:defRPr/>
              </a:pPr>
              <a:t>2020-04-05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E4E763-E9D8-2B4F-A2C0-83B0E823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297E4B-E49B-AE44-A657-C037E46D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2B1B9-95C1-AD45-AA06-E696C6E584B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9832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DDF14A5-FB59-3349-A417-E96EA86F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010C-4F54-7649-9474-6718DACBCE49}" type="datetimeFigureOut">
              <a:rPr lang="en-CA"/>
              <a:pPr>
                <a:defRPr/>
              </a:pPr>
              <a:t>2020-04-05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E3DD8C-C6D3-5A41-8E1E-8D6206D5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0C3303-BB35-D64D-8B5B-5A35A4AD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89E7E-8CE4-6D46-9503-1B2A62CA3B9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9615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D68D70-2F1D-D84D-B212-B35EA368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A889-C4AF-3E4D-BF70-4BCE7B3619BC}" type="datetimeFigureOut">
              <a:rPr lang="en-CA"/>
              <a:pPr>
                <a:defRPr/>
              </a:pPr>
              <a:t>2020-04-05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BA86E9-5055-5E4A-9E5E-D508C722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63ADF5-A82B-A54A-8C66-A28FF8A9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52C16-4940-1246-8CC1-A74A2C958BD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1438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CF6FD4-C59B-D848-A0A9-3F26F3C7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3228-61B1-5048-97F4-EBE75844F342}" type="datetimeFigureOut">
              <a:rPr lang="en-CA"/>
              <a:pPr>
                <a:defRPr/>
              </a:pPr>
              <a:t>2020-04-05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46F358-8F1C-074E-A3DF-95E18DC4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38F1BB-6642-BF4B-BEE4-66FB978B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719B9-980E-0444-979A-9CE646072BE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7718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0A0183E-3233-7B44-AF96-5EE138FEEC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B5FE5E-FECC-484C-A80A-9791CE7787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53854-FA89-2741-B798-8D9F89C74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50751-3A08-2F45-B602-35EDA8431015}" type="datetimeFigureOut">
              <a:rPr lang="en-CA"/>
              <a:pPr>
                <a:defRPr/>
              </a:pPr>
              <a:t>2020-04-05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DFE98-CF79-D74B-ADE8-459B5362B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DFEBB-F968-3E4F-9E99-A212A83A3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7D24C1-7292-4C4A-AD89-7923760D8023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../Videos/Waves_and_Tides.asf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a/url?sa=i&amp;rct=j&amp;q=&amp;esrc=s&amp;frm=1&amp;source=images&amp;cd=&amp;cad=rja&amp;docid=NKTZjBVdkw5qeM&amp;tbnid=MJQ5f83WTOWJ2M:&amp;ved=0CAUQjRw&amp;url=http%3A%2F%2Fwww.bubblews.com%2Fnews%2F394763-every-tictac-of-a-clock-is-important&amp;ei=q1o7UvG1De7gigK174DYAQ&amp;bvm=bv.52434380,d.cGE&amp;psig=AFQjCNF5i9Ewh_2NZ6dFuY85tMqDrV75sA&amp;ust=137970794035125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>
            <a:extLst>
              <a:ext uri="{FF2B5EF4-FFF2-40B4-BE49-F238E27FC236}">
                <a16:creationId xmlns:a16="http://schemas.microsoft.com/office/drawing/2014/main" id="{C13A4906-1A27-9940-AEA4-631A7324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en-US" altLang="en-US" sz="6000">
                <a:solidFill>
                  <a:schemeClr val="bg1"/>
                </a:solidFill>
                <a:latin typeface="Lucida Handwriting" panose="03010101010101010101" pitchFamily="66" charset="77"/>
                <a:hlinkClick r:id="rId2" action="ppaction://hlinkfile"/>
              </a:rPr>
              <a:t>Tides</a:t>
            </a:r>
            <a:endParaRPr lang="en-US" altLang="en-US" sz="6000">
              <a:solidFill>
                <a:schemeClr val="bg1"/>
              </a:solidFill>
              <a:latin typeface="Lucida Handwriting" panose="03010101010101010101" pitchFamily="66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0C2640E-BF13-9D45-B1BE-D3A6BA42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5" name="Content Placeholder 3">
            <a:extLst>
              <a:ext uri="{FF2B5EF4-FFF2-40B4-BE49-F238E27FC236}">
                <a16:creationId xmlns:a16="http://schemas.microsoft.com/office/drawing/2014/main" id="{70FFFFA8-B7EF-BC45-9D4C-7E70AA8EA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417638"/>
            <a:ext cx="5715000" cy="3810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18369E68-3099-B043-8A8B-4133C1AAE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888"/>
            <a:ext cx="7138988" cy="6010275"/>
          </a:xfrm>
        </p:spPr>
        <p:txBody>
          <a:bodyPr/>
          <a:lstStyle/>
          <a:p>
            <a:pPr lvl="1" eaLnBrk="1" hangingPunct="1"/>
            <a:r>
              <a:rPr lang="en-CA" altLang="en-US">
                <a:solidFill>
                  <a:schemeClr val="bg1"/>
                </a:solidFill>
              </a:rPr>
              <a:t>When do tides occur?</a:t>
            </a:r>
          </a:p>
          <a:p>
            <a:pPr lvl="1" eaLnBrk="1" hangingPunct="1"/>
            <a:endParaRPr lang="en-CA" altLang="en-US">
              <a:solidFill>
                <a:schemeClr val="bg1"/>
              </a:solidFill>
            </a:endParaRPr>
          </a:p>
          <a:p>
            <a:pPr lvl="1" eaLnBrk="1" hangingPunct="1"/>
            <a:r>
              <a:rPr lang="en-CA" altLang="en-US">
                <a:solidFill>
                  <a:schemeClr val="bg1"/>
                </a:solidFill>
              </a:rPr>
              <a:t>There are 2 low tides + 2 high tides every 24 hrs 50 min</a:t>
            </a:r>
          </a:p>
          <a:p>
            <a:pPr lvl="1" eaLnBrk="1" hangingPunct="1"/>
            <a:endParaRPr lang="en-CA" altLang="en-US">
              <a:solidFill>
                <a:schemeClr val="bg1"/>
              </a:solidFill>
            </a:endParaRPr>
          </a:p>
          <a:p>
            <a:pPr lvl="2" eaLnBrk="1" hangingPunct="1"/>
            <a:r>
              <a:rPr lang="en-CA" altLang="en-US" sz="2800">
                <a:solidFill>
                  <a:schemeClr val="bg1"/>
                </a:solidFill>
              </a:rPr>
              <a:t>Moon orbits Earth ~ 27 days</a:t>
            </a:r>
          </a:p>
          <a:p>
            <a:pPr lvl="3" eaLnBrk="1" hangingPunct="1"/>
            <a:r>
              <a:rPr lang="en-CA" altLang="en-US" sz="2800">
                <a:solidFill>
                  <a:schemeClr val="bg1"/>
                </a:solidFill>
              </a:rPr>
              <a:t>Pulls the large bulge of water along</a:t>
            </a:r>
          </a:p>
          <a:p>
            <a:pPr lvl="2" eaLnBrk="1" hangingPunct="1"/>
            <a:r>
              <a:rPr lang="en-CA" altLang="en-US" sz="2800">
                <a:solidFill>
                  <a:schemeClr val="bg1"/>
                </a:solidFill>
              </a:rPr>
              <a:t>Earth’s rotation - 24 hrs</a:t>
            </a:r>
          </a:p>
          <a:p>
            <a:pPr lvl="2" eaLnBrk="1" hangingPunct="1"/>
            <a:r>
              <a:rPr lang="en-CA" altLang="en-US" sz="2800">
                <a:solidFill>
                  <a:schemeClr val="bg1"/>
                </a:solidFill>
              </a:rPr>
              <a:t>Earth’s orbiting ~ 365 days</a:t>
            </a:r>
          </a:p>
        </p:txBody>
      </p:sp>
      <p:pic>
        <p:nvPicPr>
          <p:cNvPr id="15363" name="Picture 4" descr="http://www.bubblews.com/assets/images/news/1419204844_1365940062.png">
            <a:hlinkClick r:id="rId2"/>
            <a:extLst>
              <a:ext uri="{FF2B5EF4-FFF2-40B4-BE49-F238E27FC236}">
                <a16:creationId xmlns:a16="http://schemas.microsoft.com/office/drawing/2014/main" id="{C8FD0959-50A1-0048-812D-C73C893FB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5144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F9AD959A-2A2C-5647-9AF5-62A16C826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5865812"/>
          </a:xfrm>
        </p:spPr>
        <p:txBody>
          <a:bodyPr/>
          <a:lstStyle/>
          <a:p>
            <a:pPr eaLnBrk="1" hangingPunct="1"/>
            <a:r>
              <a:rPr lang="en-CA" altLang="en-US" sz="3000">
                <a:solidFill>
                  <a:schemeClr val="bg1"/>
                </a:solidFill>
              </a:rPr>
              <a:t>Effects of Tides</a:t>
            </a:r>
          </a:p>
          <a:p>
            <a:pPr eaLnBrk="1" hangingPunct="1"/>
            <a:endParaRPr lang="en-CA" altLang="en-US" sz="2000">
              <a:solidFill>
                <a:schemeClr val="bg1"/>
              </a:solidFill>
            </a:endParaRPr>
          </a:p>
          <a:p>
            <a:pPr lvl="1" eaLnBrk="1" hangingPunct="1"/>
            <a:r>
              <a:rPr lang="en-CA" altLang="en-US" sz="2600">
                <a:solidFill>
                  <a:schemeClr val="bg1"/>
                </a:solidFill>
              </a:rPr>
              <a:t>Cycles of erosion / deposition</a:t>
            </a:r>
          </a:p>
          <a:p>
            <a:pPr lvl="2" eaLnBrk="1" hangingPunct="1"/>
            <a:r>
              <a:rPr lang="en-CA" altLang="en-US" sz="2600">
                <a:solidFill>
                  <a:schemeClr val="bg1"/>
                </a:solidFill>
              </a:rPr>
              <a:t>Continuously changes shorelines</a:t>
            </a:r>
          </a:p>
          <a:p>
            <a:pPr lvl="2" eaLnBrk="1" hangingPunct="1"/>
            <a:endParaRPr lang="en-CA" altLang="en-US" sz="2000">
              <a:solidFill>
                <a:schemeClr val="bg1"/>
              </a:solidFill>
            </a:endParaRPr>
          </a:p>
          <a:p>
            <a:pPr lvl="1" eaLnBrk="1" hangingPunct="1"/>
            <a:r>
              <a:rPr lang="en-CA" altLang="en-US" sz="2600">
                <a:solidFill>
                  <a:schemeClr val="bg1"/>
                </a:solidFill>
              </a:rPr>
              <a:t>Creates a new ecosystem</a:t>
            </a:r>
          </a:p>
          <a:p>
            <a:pPr lvl="2" eaLnBrk="1" hangingPunct="1"/>
            <a:r>
              <a:rPr lang="en-CA" altLang="en-US" sz="2600">
                <a:solidFill>
                  <a:schemeClr val="bg1"/>
                </a:solidFill>
              </a:rPr>
              <a:t>Intertidal zone</a:t>
            </a:r>
          </a:p>
          <a:p>
            <a:pPr lvl="3" eaLnBrk="1" hangingPunct="1"/>
            <a:r>
              <a:rPr lang="en-CA" altLang="en-US" sz="2600">
                <a:solidFill>
                  <a:schemeClr val="bg1"/>
                </a:solidFill>
              </a:rPr>
              <a:t>Aquatic environment during high tide</a:t>
            </a:r>
          </a:p>
          <a:p>
            <a:pPr lvl="3" eaLnBrk="1" hangingPunct="1"/>
            <a:r>
              <a:rPr lang="en-CA" altLang="en-US" sz="2600">
                <a:solidFill>
                  <a:schemeClr val="bg1"/>
                </a:solidFill>
              </a:rPr>
              <a:t>Desiccated (dry) environment during low tide</a:t>
            </a:r>
          </a:p>
        </p:txBody>
      </p:sp>
      <p:pic>
        <p:nvPicPr>
          <p:cNvPr id="10243" name="Picture 2" descr="http://upload.wikimedia.org/wikipedia/commons/c/cf/Chiswick_Eyot_channel_at_low_tide_vs_high_tide.jpg">
            <a:extLst>
              <a:ext uri="{FF2B5EF4-FFF2-40B4-BE49-F238E27FC236}">
                <a16:creationId xmlns:a16="http://schemas.microsoft.com/office/drawing/2014/main" id="{6EBAB58F-6E2D-E94E-A7FE-8B84E073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4"/>
          <a:stretch>
            <a:fillRect/>
          </a:stretch>
        </p:blipFill>
        <p:spPr bwMode="auto">
          <a:xfrm>
            <a:off x="900113" y="4516438"/>
            <a:ext cx="34956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upload.wikimedia.org/wikipedia/commons/c/cf/Chiswick_Eyot_channel_at_low_tide_vs_high_tide.jpg">
            <a:extLst>
              <a:ext uri="{FF2B5EF4-FFF2-40B4-BE49-F238E27FC236}">
                <a16:creationId xmlns:a16="http://schemas.microsoft.com/office/drawing/2014/main" id="{762E541A-2FE4-9B48-A56D-EDDFF6E9D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5"/>
          <a:stretch>
            <a:fillRect/>
          </a:stretch>
        </p:blipFill>
        <p:spPr bwMode="auto">
          <a:xfrm>
            <a:off x="4787900" y="4467225"/>
            <a:ext cx="34559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live.novascotiawebcams.com/hallsharbour/current.jpg?1317142908557">
            <a:extLst>
              <a:ext uri="{FF2B5EF4-FFF2-40B4-BE49-F238E27FC236}">
                <a16:creationId xmlns:a16="http://schemas.microsoft.com/office/drawing/2014/main" id="{98690DCC-B796-144B-BBB1-FBDEA9B7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5940425" cy="445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history.novascotiawebcams.com/hallsharbour/3-16-58.jpg">
            <a:extLst>
              <a:ext uri="{FF2B5EF4-FFF2-40B4-BE49-F238E27FC236}">
                <a16:creationId xmlns:a16="http://schemas.microsoft.com/office/drawing/2014/main" id="{8EDEB277-BFA1-7443-9C7E-93B68D5B7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403475"/>
            <a:ext cx="5929312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3018-55A3-2D4D-94A8-F174025C7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en-CA" altLang="en-US">
                <a:solidFill>
                  <a:schemeClr val="bg1"/>
                </a:solidFill>
              </a:rPr>
              <a:t>DAILY change in the water LEVEL of the ocean</a:t>
            </a:r>
          </a:p>
          <a:p>
            <a:endParaRPr lang="en-CA" altLang="en-US">
              <a:solidFill>
                <a:schemeClr val="bg1"/>
              </a:solidFill>
            </a:endParaRPr>
          </a:p>
          <a:p>
            <a:r>
              <a:rPr lang="en-CA" altLang="en-US">
                <a:solidFill>
                  <a:schemeClr val="bg1"/>
                </a:solidFill>
              </a:rPr>
              <a:t>High tide</a:t>
            </a:r>
          </a:p>
          <a:p>
            <a:pPr lvl="1"/>
            <a:r>
              <a:rPr lang="en-CA" altLang="en-US">
                <a:solidFill>
                  <a:schemeClr val="bg1"/>
                </a:solidFill>
              </a:rPr>
              <a:t>Water @ its highest level</a:t>
            </a:r>
          </a:p>
          <a:p>
            <a:pPr lvl="1"/>
            <a:endParaRPr lang="en-CA" altLang="en-US">
              <a:solidFill>
                <a:schemeClr val="bg1"/>
              </a:solidFill>
            </a:endParaRPr>
          </a:p>
          <a:p>
            <a:pPr lvl="1"/>
            <a:endParaRPr lang="en-CA" altLang="en-US">
              <a:solidFill>
                <a:schemeClr val="bg1"/>
              </a:solidFill>
            </a:endParaRPr>
          </a:p>
          <a:p>
            <a:pPr lvl="1"/>
            <a:endParaRPr lang="en-CA" altLang="en-US">
              <a:solidFill>
                <a:schemeClr val="bg1"/>
              </a:solidFill>
            </a:endParaRPr>
          </a:p>
          <a:p>
            <a:pPr lvl="1"/>
            <a:endParaRPr lang="en-CA" altLang="en-US">
              <a:solidFill>
                <a:schemeClr val="bg1"/>
              </a:solidFill>
            </a:endParaRPr>
          </a:p>
          <a:p>
            <a:r>
              <a:rPr lang="en-CA" altLang="en-US">
                <a:solidFill>
                  <a:schemeClr val="bg1"/>
                </a:solidFill>
              </a:rPr>
              <a:t>Low tide</a:t>
            </a:r>
          </a:p>
          <a:p>
            <a:pPr lvl="1"/>
            <a:r>
              <a:rPr lang="en-CA" altLang="en-US">
                <a:solidFill>
                  <a:schemeClr val="bg1"/>
                </a:solidFill>
              </a:rPr>
              <a:t>Water @ its lowest level</a:t>
            </a:r>
          </a:p>
          <a:p>
            <a:endParaRPr lang="en-US" altLang="en-US"/>
          </a:p>
        </p:txBody>
      </p:sp>
      <p:pic>
        <p:nvPicPr>
          <p:cNvPr id="4" name="Picture 5" descr="http://live.novascotiawebcams.com/hallsharbour/current.jpg?1317142908557">
            <a:extLst>
              <a:ext uri="{FF2B5EF4-FFF2-40B4-BE49-F238E27FC236}">
                <a16:creationId xmlns:a16="http://schemas.microsoft.com/office/drawing/2014/main" id="{C8940EF9-64B2-6549-A244-7895B8F3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1341438"/>
            <a:ext cx="287972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history.novascotiawebcams.com/hallsharbour/3-16-58.jpg">
            <a:extLst>
              <a:ext uri="{FF2B5EF4-FFF2-40B4-BE49-F238E27FC236}">
                <a16:creationId xmlns:a16="http://schemas.microsoft.com/office/drawing/2014/main" id="{37DFBD07-31AD-AC43-8438-34C9FA74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21163"/>
            <a:ext cx="288131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B1E3505F-2601-594E-90E9-0FD436C0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lvl="1" eaLnBrk="1" hangingPunct="1"/>
            <a:r>
              <a:rPr lang="en-CA" altLang="en-US" sz="2600">
                <a:solidFill>
                  <a:schemeClr val="bg1"/>
                </a:solidFill>
              </a:rPr>
              <a:t>What CAUSES tides?</a:t>
            </a:r>
          </a:p>
          <a:p>
            <a:pPr lvl="2" eaLnBrk="1" hangingPunct="1"/>
            <a:r>
              <a:rPr lang="en-CA" altLang="en-US" sz="2600">
                <a:solidFill>
                  <a:schemeClr val="bg1"/>
                </a:solidFill>
              </a:rPr>
              <a:t>Gravitational force of the moon pulling on water</a:t>
            </a:r>
          </a:p>
          <a:p>
            <a:pPr lvl="2" eaLnBrk="1" hangingPunct="1"/>
            <a:r>
              <a:rPr lang="en-CA" altLang="en-US" sz="2600">
                <a:solidFill>
                  <a:schemeClr val="bg1"/>
                </a:solidFill>
              </a:rPr>
              <a:t>Side of the Earth closest to the moon feels the strongest pull</a:t>
            </a:r>
          </a:p>
          <a:p>
            <a:pPr lvl="3" eaLnBrk="1" hangingPunct="1"/>
            <a:r>
              <a:rPr lang="en-CA" altLang="en-US" sz="2600">
                <a:solidFill>
                  <a:schemeClr val="bg1"/>
                </a:solidFill>
              </a:rPr>
              <a:t>Creates a bulge of water on one side of the Earth</a:t>
            </a:r>
          </a:p>
          <a:p>
            <a:pPr lvl="4" eaLnBrk="1" hangingPunct="1"/>
            <a:r>
              <a:rPr lang="en-CA" altLang="en-US" sz="2400">
                <a:solidFill>
                  <a:schemeClr val="bg1"/>
                </a:solidFill>
              </a:rPr>
              <a:t>High tide</a:t>
            </a:r>
          </a:p>
        </p:txBody>
      </p:sp>
      <p:pic>
        <p:nvPicPr>
          <p:cNvPr id="5123" name="Picture 2" descr="http://ircamera.as.arizona.edu/NatSci102/NatSci102/movies/tides2.gif">
            <a:extLst>
              <a:ext uri="{FF2B5EF4-FFF2-40B4-BE49-F238E27FC236}">
                <a16:creationId xmlns:a16="http://schemas.microsoft.com/office/drawing/2014/main" id="{59F2C6FE-F5CE-3D45-A5FA-D76165F7B5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84538"/>
            <a:ext cx="47656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68CC206A-D572-814C-9432-FB774A67B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42113"/>
          </a:xfrm>
        </p:spPr>
        <p:txBody>
          <a:bodyPr/>
          <a:lstStyle/>
          <a:p>
            <a:pPr lvl="2" eaLnBrk="1" hangingPunct="1">
              <a:defRPr/>
            </a:pPr>
            <a:r>
              <a:rPr lang="en-CA" sz="2600" dirty="0">
                <a:solidFill>
                  <a:schemeClr val="bg1"/>
                </a:solidFill>
              </a:rPr>
              <a:t>As moon orbits Earth, it pulls the bulge of water along</a:t>
            </a:r>
          </a:p>
          <a:p>
            <a:pPr lvl="2" eaLnBrk="1" hangingPunct="1">
              <a:defRPr/>
            </a:pPr>
            <a:endParaRPr lang="en-CA" sz="2000" dirty="0">
              <a:solidFill>
                <a:schemeClr val="bg1"/>
              </a:solidFill>
            </a:endParaRPr>
          </a:p>
          <a:p>
            <a:pPr lvl="2" eaLnBrk="1" hangingPunct="1">
              <a:defRPr/>
            </a:pPr>
            <a:endParaRPr lang="en-CA" sz="2000" dirty="0">
              <a:solidFill>
                <a:schemeClr val="bg1"/>
              </a:solidFill>
            </a:endParaRPr>
          </a:p>
          <a:p>
            <a:pPr lvl="2" eaLnBrk="1" hangingPunct="1">
              <a:defRPr/>
            </a:pPr>
            <a:endParaRPr lang="en-CA" sz="2000" dirty="0">
              <a:solidFill>
                <a:schemeClr val="bg1"/>
              </a:solidFill>
            </a:endParaRPr>
          </a:p>
          <a:p>
            <a:pPr lvl="2" eaLnBrk="1" hangingPunct="1">
              <a:defRPr/>
            </a:pPr>
            <a:endParaRPr lang="en-CA" sz="2000" dirty="0">
              <a:solidFill>
                <a:schemeClr val="bg1"/>
              </a:solidFill>
            </a:endParaRPr>
          </a:p>
          <a:p>
            <a:pPr lvl="2" eaLnBrk="1" hangingPunct="1">
              <a:defRPr/>
            </a:pPr>
            <a:endParaRPr lang="en-CA" sz="2000" dirty="0">
              <a:solidFill>
                <a:schemeClr val="bg1"/>
              </a:solidFill>
            </a:endParaRPr>
          </a:p>
          <a:p>
            <a:pPr lvl="2" eaLnBrk="1" hangingPunct="1">
              <a:defRPr/>
            </a:pPr>
            <a:endParaRPr lang="en-CA" sz="2000" dirty="0">
              <a:solidFill>
                <a:schemeClr val="bg1"/>
              </a:solidFill>
            </a:endParaRPr>
          </a:p>
          <a:p>
            <a:pPr lvl="2" eaLnBrk="1" hangingPunct="1">
              <a:defRPr/>
            </a:pPr>
            <a:endParaRPr lang="en-CA" sz="2000" dirty="0">
              <a:solidFill>
                <a:schemeClr val="bg1"/>
              </a:solidFill>
            </a:endParaRP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endParaRPr lang="en-CA" sz="2000" dirty="0">
              <a:solidFill>
                <a:schemeClr val="bg1"/>
              </a:solidFill>
            </a:endParaRP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endParaRPr lang="en-CA" sz="2000" dirty="0">
              <a:solidFill>
                <a:schemeClr val="bg1"/>
              </a:solidFill>
            </a:endParaRP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endParaRPr lang="en-CA" sz="2000" dirty="0">
              <a:solidFill>
                <a:schemeClr val="bg1"/>
              </a:solidFill>
            </a:endParaRPr>
          </a:p>
          <a:p>
            <a:pPr lvl="2" eaLnBrk="1" hangingPunct="1">
              <a:defRPr/>
            </a:pPr>
            <a:r>
              <a:rPr lang="en-CA" sz="2600" dirty="0">
                <a:solidFill>
                  <a:schemeClr val="bg1"/>
                </a:solidFill>
              </a:rPr>
              <a:t>Why is there a bulge on the other side of Earth?</a:t>
            </a:r>
          </a:p>
          <a:p>
            <a:pPr lvl="3" eaLnBrk="1" hangingPunct="1">
              <a:defRPr/>
            </a:pPr>
            <a:r>
              <a:rPr lang="en-CA" sz="2600" dirty="0">
                <a:solidFill>
                  <a:schemeClr val="bg1"/>
                </a:solidFill>
              </a:rPr>
              <a:t>Moon also pulls on Earth</a:t>
            </a:r>
          </a:p>
          <a:p>
            <a:pPr lvl="3" eaLnBrk="1" hangingPunct="1">
              <a:defRPr/>
            </a:pPr>
            <a:r>
              <a:rPr lang="en-CA" sz="2600" dirty="0">
                <a:solidFill>
                  <a:schemeClr val="bg1"/>
                </a:solidFill>
              </a:rPr>
              <a:t>Water on other side is ‘left behind’</a:t>
            </a:r>
          </a:p>
          <a:p>
            <a:pPr lvl="4" eaLnBrk="1" hangingPunct="1">
              <a:defRPr/>
            </a:pPr>
            <a:r>
              <a:rPr lang="en-CA" sz="2600" dirty="0">
                <a:solidFill>
                  <a:schemeClr val="bg1"/>
                </a:solidFill>
              </a:rPr>
              <a:t>Forms a similar bulge</a:t>
            </a:r>
          </a:p>
        </p:txBody>
      </p:sp>
      <p:pic>
        <p:nvPicPr>
          <p:cNvPr id="3" name="Picture 2" descr="http://ircamera.as.arizona.edu/NatSci102/NatSci102/movies/tides2.gif">
            <a:extLst>
              <a:ext uri="{FF2B5EF4-FFF2-40B4-BE49-F238E27FC236}">
                <a16:creationId xmlns:a16="http://schemas.microsoft.com/office/drawing/2014/main" id="{19A00EEA-FC10-654D-8768-AF5C4E069E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49275"/>
            <a:ext cx="4803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956E3647-4A87-034F-8C74-B12F86122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60800"/>
            <a:ext cx="8229600" cy="2265363"/>
          </a:xfrm>
        </p:spPr>
        <p:txBody>
          <a:bodyPr/>
          <a:lstStyle/>
          <a:p>
            <a:pPr lvl="2" eaLnBrk="1" hangingPunct="1"/>
            <a:r>
              <a:rPr lang="en-CA" altLang="en-US" sz="2600">
                <a:solidFill>
                  <a:schemeClr val="bg1"/>
                </a:solidFill>
              </a:rPr>
              <a:t>High tide is experienced when a location is </a:t>
            </a:r>
            <a:r>
              <a:rPr lang="en-CA" altLang="en-US" sz="2600" b="1" u="sng">
                <a:solidFill>
                  <a:schemeClr val="bg1"/>
                </a:solidFill>
              </a:rPr>
              <a:t>in</a:t>
            </a:r>
            <a:r>
              <a:rPr lang="en-CA" altLang="en-US" sz="2600">
                <a:solidFill>
                  <a:schemeClr val="bg1"/>
                </a:solidFill>
              </a:rPr>
              <a:t> a bulge</a:t>
            </a:r>
          </a:p>
          <a:p>
            <a:pPr lvl="2" eaLnBrk="1" hangingPunct="1"/>
            <a:endParaRPr lang="en-CA" altLang="en-US" sz="2600">
              <a:solidFill>
                <a:schemeClr val="bg1"/>
              </a:solidFill>
            </a:endParaRPr>
          </a:p>
          <a:p>
            <a:pPr lvl="2" eaLnBrk="1" hangingPunct="1"/>
            <a:r>
              <a:rPr lang="en-CA" altLang="en-US" sz="2600">
                <a:solidFill>
                  <a:schemeClr val="bg1"/>
                </a:solidFill>
              </a:rPr>
              <a:t>Low tide is experienced when a location is </a:t>
            </a:r>
            <a:r>
              <a:rPr lang="en-CA" altLang="en-US" sz="2600" b="1" u="sng">
                <a:solidFill>
                  <a:schemeClr val="bg1"/>
                </a:solidFill>
              </a:rPr>
              <a:t>not in</a:t>
            </a:r>
            <a:r>
              <a:rPr lang="en-CA" altLang="en-US" sz="2600">
                <a:solidFill>
                  <a:schemeClr val="bg1"/>
                </a:solidFill>
              </a:rPr>
              <a:t> a bulge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89A0EC0B-4A92-ED44-A65B-438307E3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" r="9863"/>
          <a:stretch>
            <a:fillRect/>
          </a:stretch>
        </p:blipFill>
        <p:spPr bwMode="auto">
          <a:xfrm>
            <a:off x="2771775" y="260350"/>
            <a:ext cx="381635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8DCC1CF7-2A94-E84F-9A3E-8E4478B53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lvl="1" eaLnBrk="1" hangingPunct="1"/>
            <a:r>
              <a:rPr lang="en-CA" altLang="en-US">
                <a:solidFill>
                  <a:schemeClr val="bg1"/>
                </a:solidFill>
              </a:rPr>
              <a:t>Types of Tides</a:t>
            </a:r>
          </a:p>
          <a:p>
            <a:pPr lvl="2" eaLnBrk="1" hangingPunct="1"/>
            <a:endParaRPr lang="en-CA" altLang="en-US" sz="2800">
              <a:solidFill>
                <a:schemeClr val="bg1"/>
              </a:solidFill>
            </a:endParaRPr>
          </a:p>
          <a:p>
            <a:pPr lvl="2" eaLnBrk="1" hangingPunct="1"/>
            <a:r>
              <a:rPr lang="en-CA" altLang="en-US" sz="2800">
                <a:solidFill>
                  <a:schemeClr val="bg1"/>
                </a:solidFill>
              </a:rPr>
              <a:t>When are tides (differences in water levels) the largest?</a:t>
            </a:r>
          </a:p>
          <a:p>
            <a:pPr lvl="2" eaLnBrk="1" hangingPunct="1"/>
            <a:endParaRPr lang="en-CA" altLang="en-US" sz="2800">
              <a:solidFill>
                <a:schemeClr val="bg1"/>
              </a:solidFill>
            </a:endParaRPr>
          </a:p>
          <a:p>
            <a:pPr lvl="2" eaLnBrk="1" hangingPunct="1"/>
            <a:endParaRPr lang="en-CA" altLang="en-US" sz="2800">
              <a:solidFill>
                <a:schemeClr val="bg1"/>
              </a:solidFill>
            </a:endParaRPr>
          </a:p>
          <a:p>
            <a:pPr lvl="2" eaLnBrk="1" hangingPunct="1"/>
            <a:r>
              <a:rPr lang="en-CA" altLang="en-US" sz="2800">
                <a:solidFill>
                  <a:schemeClr val="bg1"/>
                </a:solidFill>
              </a:rPr>
              <a:t>When are tides the smallest?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>
            <a:extLst>
              <a:ext uri="{FF2B5EF4-FFF2-40B4-BE49-F238E27FC236}">
                <a16:creationId xmlns:a16="http://schemas.microsoft.com/office/drawing/2014/main" id="{9D0E5474-F328-4F47-83BE-A8CA5B800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914400" lvl="2" indent="0" eaLnBrk="1" hangingPunct="1">
              <a:buFont typeface="Arial" panose="020B0604020202020204" pitchFamily="34" charset="0"/>
              <a:buNone/>
            </a:pPr>
            <a:r>
              <a:rPr lang="en-CA" altLang="en-US" sz="2600">
                <a:solidFill>
                  <a:schemeClr val="bg1"/>
                </a:solidFill>
              </a:rPr>
              <a:t>1)  Spring tide</a:t>
            </a:r>
          </a:p>
          <a:p>
            <a:pPr lvl="3" eaLnBrk="1" hangingPunct="1"/>
            <a:r>
              <a:rPr lang="en-CA" altLang="en-US" sz="2600">
                <a:solidFill>
                  <a:schemeClr val="bg1"/>
                </a:solidFill>
              </a:rPr>
              <a:t>Occurs when the sun and moon are ALIGNED</a:t>
            </a:r>
          </a:p>
          <a:p>
            <a:pPr lvl="4" eaLnBrk="1" hangingPunct="1"/>
            <a:r>
              <a:rPr lang="en-CA" altLang="en-US" sz="2600">
                <a:solidFill>
                  <a:schemeClr val="bg1"/>
                </a:solidFill>
              </a:rPr>
              <a:t>Gravitational pull is COMBINED</a:t>
            </a:r>
          </a:p>
          <a:p>
            <a:pPr lvl="3" eaLnBrk="1" hangingPunct="1"/>
            <a:r>
              <a:rPr lang="en-CA" altLang="en-US" sz="2600">
                <a:solidFill>
                  <a:schemeClr val="bg1"/>
                </a:solidFill>
              </a:rPr>
              <a:t>LARGE difference between high and low tides</a:t>
            </a:r>
          </a:p>
          <a:p>
            <a:pPr lvl="4" eaLnBrk="1" hangingPunct="1"/>
            <a:r>
              <a:rPr lang="en-CA" altLang="en-US" sz="2600">
                <a:solidFill>
                  <a:schemeClr val="bg1"/>
                </a:solidFill>
              </a:rPr>
              <a:t>High tides are very high; low tides are very low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234E45F6-B49C-8A41-969F-DB6EF1E2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0" b="24800"/>
          <a:stretch>
            <a:fillRect/>
          </a:stretch>
        </p:blipFill>
        <p:spPr bwMode="auto">
          <a:xfrm>
            <a:off x="0" y="3789363"/>
            <a:ext cx="4032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8BF74FAD-9553-6446-B870-1FDB51A53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3"/>
          <a:stretch>
            <a:fillRect/>
          </a:stretch>
        </p:blipFill>
        <p:spPr bwMode="auto">
          <a:xfrm>
            <a:off x="4284663" y="3417888"/>
            <a:ext cx="2195512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26A582A3-8B75-3F4F-B299-9474E89D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2"/>
          <a:stretch>
            <a:fillRect/>
          </a:stretch>
        </p:blipFill>
        <p:spPr bwMode="auto">
          <a:xfrm>
            <a:off x="6948488" y="3460750"/>
            <a:ext cx="219551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63EBB71B-E544-724A-8149-60DDDF08A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914400" lvl="2" indent="0" eaLnBrk="1" hangingPunct="1">
              <a:buFont typeface="Arial" panose="020B0604020202020204" pitchFamily="34" charset="0"/>
              <a:buNone/>
            </a:pPr>
            <a:r>
              <a:rPr lang="en-CA" altLang="en-US" sz="2800">
                <a:solidFill>
                  <a:schemeClr val="bg1"/>
                </a:solidFill>
              </a:rPr>
              <a:t>2.  Neap tide</a:t>
            </a:r>
          </a:p>
          <a:p>
            <a:pPr lvl="3" eaLnBrk="1" hangingPunct="1"/>
            <a:r>
              <a:rPr lang="en-CA" altLang="en-US" sz="2800">
                <a:solidFill>
                  <a:schemeClr val="bg1"/>
                </a:solidFill>
              </a:rPr>
              <a:t>Occurs when sun and moon are perpendicular to each other</a:t>
            </a:r>
          </a:p>
          <a:p>
            <a:pPr lvl="4" eaLnBrk="1" hangingPunct="1"/>
            <a:r>
              <a:rPr lang="en-CA" altLang="en-US" sz="2800">
                <a:solidFill>
                  <a:schemeClr val="bg1"/>
                </a:solidFill>
              </a:rPr>
              <a:t>Gravitational pull is split</a:t>
            </a:r>
          </a:p>
          <a:p>
            <a:pPr lvl="3" eaLnBrk="1" hangingPunct="1"/>
            <a:r>
              <a:rPr lang="en-CA" altLang="en-US" sz="2800">
                <a:solidFill>
                  <a:schemeClr val="bg1"/>
                </a:solidFill>
              </a:rPr>
              <a:t>Smaller difference between high and low tide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395E253B-F886-5E40-9BF3-BDB55185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 r="21881" b="16681"/>
          <a:stretch>
            <a:fillRect/>
          </a:stretch>
        </p:blipFill>
        <p:spPr bwMode="auto">
          <a:xfrm>
            <a:off x="395288" y="3284538"/>
            <a:ext cx="3419475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B35D7AC8-998B-474C-92DD-9E7790E9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/>
          <a:stretch>
            <a:fillRect/>
          </a:stretch>
        </p:blipFill>
        <p:spPr bwMode="auto">
          <a:xfrm>
            <a:off x="6443663" y="3284538"/>
            <a:ext cx="24130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F7CBFFD9-B6E4-3D40-AB71-2DF358D4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7"/>
          <a:stretch>
            <a:fillRect/>
          </a:stretch>
        </p:blipFill>
        <p:spPr bwMode="auto">
          <a:xfrm>
            <a:off x="3995738" y="3284538"/>
            <a:ext cx="226853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317</Words>
  <Application>Microsoft Macintosh PowerPoint</Application>
  <PresentationFormat>On-screen Show (4:3)</PresentationFormat>
  <Paragraphs>71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Lucida Handwriting</vt:lpstr>
      <vt:lpstr>Office Theme</vt:lpstr>
      <vt:lpstr>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Amber Bohaychuk</cp:lastModifiedBy>
  <cp:revision>28</cp:revision>
  <dcterms:created xsi:type="dcterms:W3CDTF">2011-09-12T00:01:11Z</dcterms:created>
  <dcterms:modified xsi:type="dcterms:W3CDTF">2020-04-05T14:12:20Z</dcterms:modified>
</cp:coreProperties>
</file>