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Oswald"/>
      <p:regular r:id="rId13"/>
      <p:bold r:id="rId14"/>
    </p:embeddedFont>
    <p:embeddedFont>
      <p:font typeface="Alfa Slab One"/>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Oswald-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lfaSlabOne-regular.fntdata"/><Relationship Id="rId14" Type="http://schemas.openxmlformats.org/officeDocument/2006/relationships/font" Target="fonts/Oswa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3.jp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hyperlink" Target="http://www.who.int/mediacentre/factsheets/fs103/en/" TargetMode="External"/><Relationship Id="rId5" Type="http://schemas.openxmlformats.org/officeDocument/2006/relationships/hyperlink" Target="https://www.webmd.com/a-to-z-guides/ebola-fever-virus-infec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descr="Image result for cool dank background" id="54" name="Shape 54"/>
          <p:cNvPicPr preferRelativeResize="0"/>
          <p:nvPr/>
        </p:nvPicPr>
        <p:blipFill>
          <a:blip r:embed="rId3">
            <a:alphaModFix/>
          </a:blip>
          <a:stretch>
            <a:fillRect/>
          </a:stretch>
        </p:blipFill>
        <p:spPr>
          <a:xfrm>
            <a:off x="0" y="-1"/>
            <a:ext cx="9325519" cy="5245650"/>
          </a:xfrm>
          <a:prstGeom prst="rect">
            <a:avLst/>
          </a:prstGeom>
          <a:noFill/>
          <a:ln>
            <a:noFill/>
          </a:ln>
        </p:spPr>
      </p:pic>
      <p:pic>
        <p:nvPicPr>
          <p:cNvPr id="55" name="Shape 55"/>
          <p:cNvPicPr preferRelativeResize="0"/>
          <p:nvPr/>
        </p:nvPicPr>
        <p:blipFill>
          <a:blip r:embed="rId4">
            <a:alphaModFix/>
          </a:blip>
          <a:stretch>
            <a:fillRect/>
          </a:stretch>
        </p:blipFill>
        <p:spPr>
          <a:xfrm>
            <a:off x="3129100" y="1824400"/>
            <a:ext cx="2885800" cy="957725"/>
          </a:xfrm>
          <a:prstGeom prst="rect">
            <a:avLst/>
          </a:prstGeom>
          <a:noFill/>
          <a:ln>
            <a:noFill/>
          </a:ln>
        </p:spPr>
      </p:pic>
      <p:sp>
        <p:nvSpPr>
          <p:cNvPr id="56" name="Shape 56"/>
          <p:cNvSpPr txBox="1"/>
          <p:nvPr>
            <p:ph idx="1" type="subTitle"/>
          </p:nvPr>
        </p:nvSpPr>
        <p:spPr>
          <a:xfrm>
            <a:off x="311700" y="2628650"/>
            <a:ext cx="8520600" cy="792600"/>
          </a:xfrm>
          <a:prstGeom prst="rect">
            <a:avLst/>
          </a:prstGeom>
        </p:spPr>
        <p:txBody>
          <a:bodyPr anchorCtr="0" anchor="t" bIns="91425" lIns="91425" rIns="91425" wrap="square" tIns="91425">
            <a:noAutofit/>
          </a:bodyPr>
          <a:lstStyle/>
          <a:p>
            <a:pPr indent="0" lvl="0" marL="0">
              <a:spcBef>
                <a:spcPts val="0"/>
              </a:spcBef>
              <a:buNone/>
            </a:pPr>
            <a:r>
              <a:rPr lang="en">
                <a:solidFill>
                  <a:srgbClr val="000000"/>
                </a:solidFill>
                <a:highlight>
                  <a:srgbClr val="FFFFFF"/>
                </a:highlight>
              </a:rPr>
              <a:t>W/ Rei and Nolan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lgn="ctr">
              <a:spcBef>
                <a:spcPts val="0"/>
              </a:spcBef>
              <a:buNone/>
            </a:pPr>
            <a:r>
              <a:rPr lang="en">
                <a:latin typeface="Alfa Slab One"/>
                <a:ea typeface="Alfa Slab One"/>
                <a:cs typeface="Alfa Slab One"/>
                <a:sym typeface="Alfa Slab One"/>
              </a:rPr>
              <a:t>What is it? How is it caused?</a:t>
            </a:r>
          </a:p>
        </p:txBody>
      </p:sp>
      <p:sp>
        <p:nvSpPr>
          <p:cNvPr id="62" name="Shape 6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 sz="1600">
                <a:solidFill>
                  <a:schemeClr val="dk1"/>
                </a:solidFill>
                <a:latin typeface="Oswald"/>
                <a:ea typeface="Oswald"/>
                <a:cs typeface="Oswald"/>
                <a:sym typeface="Oswald"/>
              </a:rPr>
              <a:t>Ebola is a very rare, yet devastating disease. It was discovered in 1976 and kills around 70% of infected people. It is thought that fruit bats are natural ebola virus hosts. It can be spread through close contact with blood, organs or other body fluids from animals found ill or dead in the rainforest.</a:t>
            </a:r>
          </a:p>
          <a:p>
            <a:pPr indent="0" lvl="0" marL="0">
              <a:spcBef>
                <a:spcPts val="0"/>
              </a:spcBef>
              <a:buNone/>
            </a:pPr>
            <a:r>
              <a:t/>
            </a:r>
            <a:endParaRPr>
              <a:latin typeface="Oswald"/>
              <a:ea typeface="Oswald"/>
              <a:cs typeface="Oswald"/>
              <a:sym typeface="Oswald"/>
            </a:endParaRPr>
          </a:p>
        </p:txBody>
      </p:sp>
      <p:pic>
        <p:nvPicPr>
          <p:cNvPr descr="Image result for ebola" id="63" name="Shape 63"/>
          <p:cNvPicPr preferRelativeResize="0"/>
          <p:nvPr/>
        </p:nvPicPr>
        <p:blipFill>
          <a:blip r:embed="rId3">
            <a:alphaModFix/>
          </a:blip>
          <a:stretch>
            <a:fillRect/>
          </a:stretch>
        </p:blipFill>
        <p:spPr>
          <a:xfrm>
            <a:off x="3000375" y="3724250"/>
            <a:ext cx="1820650" cy="1419250"/>
          </a:xfrm>
          <a:prstGeom prst="rect">
            <a:avLst/>
          </a:prstGeom>
          <a:noFill/>
          <a:ln>
            <a:noFill/>
          </a:ln>
        </p:spPr>
      </p:pic>
      <p:pic>
        <p:nvPicPr>
          <p:cNvPr descr="Image result for ebola" id="64" name="Shape 64"/>
          <p:cNvPicPr preferRelativeResize="0"/>
          <p:nvPr/>
        </p:nvPicPr>
        <p:blipFill>
          <a:blip r:embed="rId4">
            <a:alphaModFix/>
          </a:blip>
          <a:stretch>
            <a:fillRect/>
          </a:stretch>
        </p:blipFill>
        <p:spPr>
          <a:xfrm>
            <a:off x="0" y="3724250"/>
            <a:ext cx="3021760" cy="1419250"/>
          </a:xfrm>
          <a:prstGeom prst="rect">
            <a:avLst/>
          </a:prstGeom>
          <a:noFill/>
          <a:ln>
            <a:noFill/>
          </a:ln>
        </p:spPr>
      </p:pic>
      <p:pic>
        <p:nvPicPr>
          <p:cNvPr descr="Image result for ebola disease" id="65" name="Shape 65"/>
          <p:cNvPicPr preferRelativeResize="0"/>
          <p:nvPr/>
        </p:nvPicPr>
        <p:blipFill>
          <a:blip r:embed="rId5">
            <a:alphaModFix/>
          </a:blip>
          <a:stretch>
            <a:fillRect/>
          </a:stretch>
        </p:blipFill>
        <p:spPr>
          <a:xfrm>
            <a:off x="4821026" y="2874300"/>
            <a:ext cx="4322976" cy="226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69850" lvl="0" marL="0" rtl="0" algn="ctr">
              <a:lnSpc>
                <a:spcPct val="115000"/>
              </a:lnSpc>
              <a:spcBef>
                <a:spcPts val="0"/>
              </a:spcBef>
              <a:buClr>
                <a:schemeClr val="dk1"/>
              </a:buClr>
              <a:buSzPts val="1100"/>
              <a:buFont typeface="Arial"/>
              <a:buNone/>
            </a:pPr>
            <a:r>
              <a:rPr lang="en">
                <a:latin typeface="Alfa Slab One"/>
                <a:ea typeface="Alfa Slab One"/>
                <a:cs typeface="Alfa Slab One"/>
                <a:sym typeface="Alfa Slab One"/>
              </a:rPr>
              <a:t>What are the symptoms?  What is the treatment?  Can it affect everyone?</a:t>
            </a:r>
          </a:p>
        </p:txBody>
      </p:sp>
      <p:sp>
        <p:nvSpPr>
          <p:cNvPr id="71" name="Shape 71"/>
          <p:cNvSpPr txBox="1"/>
          <p:nvPr>
            <p:ph idx="1" type="body"/>
          </p:nvPr>
        </p:nvSpPr>
        <p:spPr>
          <a:xfrm>
            <a:off x="311700" y="1623025"/>
            <a:ext cx="8520600" cy="3017700"/>
          </a:xfrm>
          <a:prstGeom prst="rect">
            <a:avLst/>
          </a:prstGeom>
        </p:spPr>
        <p:txBody>
          <a:bodyPr anchorCtr="0" anchor="t" bIns="91425" lIns="91425" rIns="91425" wrap="square" tIns="91425">
            <a:noAutofit/>
          </a:bodyPr>
          <a:lstStyle/>
          <a:p>
            <a:pPr indent="-69850" lvl="0" marL="0">
              <a:spcBef>
                <a:spcPts val="0"/>
              </a:spcBef>
              <a:buClr>
                <a:schemeClr val="dk1"/>
              </a:buClr>
              <a:buSzPts val="1100"/>
              <a:buFont typeface="Arial"/>
              <a:buNone/>
            </a:pPr>
            <a:r>
              <a:rPr lang="en" sz="1600">
                <a:solidFill>
                  <a:schemeClr val="dk1"/>
                </a:solidFill>
                <a:latin typeface="Oswald"/>
                <a:ea typeface="Oswald"/>
                <a:cs typeface="Oswald"/>
                <a:sym typeface="Oswald"/>
              </a:rPr>
              <a:t>It’s symptoms are fever, severe headache, muscle pain, weakness, fatigue, diarrhea, vomiting and stomach pain. </a:t>
            </a:r>
            <a:r>
              <a:rPr lang="en" sz="1600">
                <a:solidFill>
                  <a:srgbClr val="222222"/>
                </a:solidFill>
                <a:highlight>
                  <a:srgbClr val="FFFFFF"/>
                </a:highlight>
                <a:latin typeface="Oswald"/>
                <a:ea typeface="Oswald"/>
                <a:cs typeface="Oswald"/>
                <a:sym typeface="Oswald"/>
              </a:rPr>
              <a:t>In December 2016, a study found the VSV-EBOV vaccine to be 95-100% effective against the Ebola virus. It was the first proven vaccine against the disease. It can affect everyone because it is a disease and diseases can spread.</a:t>
            </a:r>
          </a:p>
        </p:txBody>
      </p:sp>
      <p:pic>
        <p:nvPicPr>
          <p:cNvPr descr="Image result for ebola" id="72" name="Shape 72"/>
          <p:cNvPicPr preferRelativeResize="0"/>
          <p:nvPr/>
        </p:nvPicPr>
        <p:blipFill>
          <a:blip r:embed="rId3">
            <a:alphaModFix/>
          </a:blip>
          <a:stretch>
            <a:fillRect/>
          </a:stretch>
        </p:blipFill>
        <p:spPr>
          <a:xfrm>
            <a:off x="6016046" y="3107400"/>
            <a:ext cx="2922750" cy="1898925"/>
          </a:xfrm>
          <a:prstGeom prst="rect">
            <a:avLst/>
          </a:prstGeom>
          <a:noFill/>
          <a:ln>
            <a:noFill/>
          </a:ln>
        </p:spPr>
      </p:pic>
      <p:pic>
        <p:nvPicPr>
          <p:cNvPr id="73" name="Shape 73"/>
          <p:cNvPicPr preferRelativeResize="0"/>
          <p:nvPr/>
        </p:nvPicPr>
        <p:blipFill>
          <a:blip r:embed="rId4">
            <a:alphaModFix/>
          </a:blip>
          <a:stretch>
            <a:fillRect/>
          </a:stretch>
        </p:blipFill>
        <p:spPr>
          <a:xfrm>
            <a:off x="2498650" y="-2"/>
            <a:ext cx="5090816" cy="5143500"/>
          </a:xfrm>
          <a:prstGeom prst="rect">
            <a:avLst/>
          </a:prstGeom>
          <a:noFill/>
          <a:ln>
            <a:noFill/>
          </a:ln>
        </p:spPr>
      </p:pic>
      <p:pic>
        <p:nvPicPr>
          <p:cNvPr id="74" name="Shape 74"/>
          <p:cNvPicPr preferRelativeResize="0"/>
          <p:nvPr/>
        </p:nvPicPr>
        <p:blipFill rotWithShape="1">
          <a:blip r:embed="rId5">
            <a:alphaModFix/>
          </a:blip>
          <a:srcRect b="12839" l="0" r="0" t="-12840"/>
          <a:stretch/>
        </p:blipFill>
        <p:spPr>
          <a:xfrm>
            <a:off x="0" y="2927463"/>
            <a:ext cx="3420401" cy="225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71"/>
                                        </p:tgtEl>
                                        <p:attrNameLst>
                                          <p:attrName>ppt_x</p:attrName>
                                        </p:attrNameLst>
                                      </p:cBhvr>
                                      <p:tavLst>
                                        <p:tav fmla="" tm="0">
                                          <p:val>
                                            <p:strVal val="#ppt_x"/>
                                          </p:val>
                                        </p:tav>
                                        <p:tav fmla="" tm="100000">
                                          <p:val>
                                            <p:strVal val="#ppt_x-1"/>
                                          </p:val>
                                        </p:tav>
                                      </p:tavLst>
                                    </p:anim>
                                    <p:set>
                                      <p:cBhvr>
                                        <p:cTn dur="1" fill="hold">
                                          <p:stCondLst>
                                            <p:cond delay="1000"/>
                                          </p:stCondLst>
                                        </p:cTn>
                                        <p:tgtEl>
                                          <p:spTgt spid="71"/>
                                        </p:tgtEl>
                                        <p:attrNameLst>
                                          <p:attrName>style.visibility</p:attrName>
                                        </p:attrNameLst>
                                      </p:cBhvr>
                                      <p:to>
                                        <p:strVal val="hidden"/>
                                      </p:to>
                                    </p:set>
                                  </p:childTnLst>
                                </p:cTn>
                              </p:par>
                              <p:par>
                                <p:cTn fill="hold" nodeType="withEffect" presetClass="exit" presetID="2" presetSubtype="8">
                                  <p:stCondLst>
                                    <p:cond delay="0"/>
                                  </p:stCondLst>
                                  <p:childTnLst>
                                    <p:anim calcmode="lin" valueType="num">
                                      <p:cBhvr additive="base">
                                        <p:cTn dur="1000"/>
                                        <p:tgtEl>
                                          <p:spTgt spid="70"/>
                                        </p:tgtEl>
                                        <p:attrNameLst>
                                          <p:attrName>ppt_x</p:attrName>
                                        </p:attrNameLst>
                                      </p:cBhvr>
                                      <p:tavLst>
                                        <p:tav fmla="" tm="0">
                                          <p:val>
                                            <p:strVal val="#ppt_x"/>
                                          </p:val>
                                        </p:tav>
                                        <p:tav fmla="" tm="100000">
                                          <p:val>
                                            <p:strVal val="#ppt_x-1"/>
                                          </p:val>
                                        </p:tav>
                                      </p:tavLst>
                                    </p:anim>
                                    <p:set>
                                      <p:cBhvr>
                                        <p:cTn dur="1" fill="hold">
                                          <p:stCondLst>
                                            <p:cond delay="1000"/>
                                          </p:stCondLst>
                                        </p:cTn>
                                        <p:tgtEl>
                                          <p:spTgt spid="7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72"/>
                                        </p:tgtEl>
                                      </p:cBhvr>
                                    </p:animEffect>
                                    <p:set>
                                      <p:cBhvr>
                                        <p:cTn dur="1" fill="hold">
                                          <p:stCondLst>
                                            <p:cond delay="1000"/>
                                          </p:stCondLst>
                                        </p:cTn>
                                        <p:tgtEl>
                                          <p:spTgt spid="72"/>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000"/>
                                        <p:tgtEl>
                                          <p:spTgt spid="73"/>
                                        </p:tgtEl>
                                        <p:attrNameLst>
                                          <p:attrName>ppt_x</p:attrName>
                                        </p:attrNameLst>
                                      </p:cBhvr>
                                      <p:tavLst>
                                        <p:tav fmla="" tm="0">
                                          <p:val>
                                            <p:strVal val="#ppt_x-1"/>
                                          </p:val>
                                        </p:tav>
                                        <p:tav fmla="" tm="100000">
                                          <p:val>
                                            <p:strVal val="#ppt_x"/>
                                          </p:val>
                                        </p:tav>
                                      </p:tavLst>
                                    </p:anim>
                                  </p:childTnLst>
                                </p:cTn>
                              </p:par>
                              <p:par>
                                <p:cTn fill="hold" nodeType="withEffect" presetClass="exit" presetID="10" presetSubtype="0">
                                  <p:stCondLst>
                                    <p:cond delay="0"/>
                                  </p:stCondLst>
                                  <p:childTnLst>
                                    <p:animEffect filter="fade" transition="out">
                                      <p:cBhvr>
                                        <p:cTn dur="1000"/>
                                        <p:tgtEl>
                                          <p:spTgt spid="74"/>
                                        </p:tgtEl>
                                      </p:cBhvr>
                                    </p:animEffect>
                                    <p:set>
                                      <p:cBhvr>
                                        <p:cTn dur="1" fill="hold">
                                          <p:stCondLst>
                                            <p:cond delay="1000"/>
                                          </p:stCondLst>
                                        </p:cTn>
                                        <p:tgtEl>
                                          <p:spTgt spid="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8" name="Shape 78"/>
        <p:cNvGrpSpPr/>
        <p:nvPr/>
      </p:nvGrpSpPr>
      <p:grpSpPr>
        <a:xfrm>
          <a:off x="0" y="0"/>
          <a:ext cx="0" cy="0"/>
          <a:chOff x="0" y="0"/>
          <a:chExt cx="0" cy="0"/>
        </a:xfrm>
      </p:grpSpPr>
      <p:pic>
        <p:nvPicPr>
          <p:cNvPr descr="Image result" id="79" name="Shape 79"/>
          <p:cNvPicPr preferRelativeResize="0"/>
          <p:nvPr/>
        </p:nvPicPr>
        <p:blipFill>
          <a:blip r:embed="rId4">
            <a:alphaModFix/>
          </a:blip>
          <a:stretch>
            <a:fillRect/>
          </a:stretch>
        </p:blipFill>
        <p:spPr>
          <a:xfrm>
            <a:off x="2773450" y="552225"/>
            <a:ext cx="3441625" cy="4124825"/>
          </a:xfrm>
          <a:prstGeom prst="rect">
            <a:avLst/>
          </a:prstGeom>
          <a:noFill/>
          <a:ln>
            <a:noFill/>
          </a:ln>
        </p:spPr>
      </p:pic>
      <p:sp>
        <p:nvSpPr>
          <p:cNvPr id="80" name="Shape 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69850" lvl="0" marL="0" rtl="0" algn="ctr">
              <a:lnSpc>
                <a:spcPct val="115000"/>
              </a:lnSpc>
              <a:spcBef>
                <a:spcPts val="0"/>
              </a:spcBef>
              <a:buClr>
                <a:schemeClr val="dk1"/>
              </a:buClr>
              <a:buSzPts val="1100"/>
              <a:buFont typeface="Arial"/>
              <a:buNone/>
            </a:pPr>
            <a:r>
              <a:rPr lang="en" sz="2400">
                <a:latin typeface="Alfa Slab One"/>
                <a:ea typeface="Alfa Slab One"/>
                <a:cs typeface="Alfa Slab One"/>
                <a:sym typeface="Alfa Slab One"/>
              </a:rPr>
              <a:t>Which system does it affect?  Which organs in the system does it affect?  Does it affect more than just the system we chose?</a:t>
            </a:r>
          </a:p>
        </p:txBody>
      </p:sp>
      <p:sp>
        <p:nvSpPr>
          <p:cNvPr id="81" name="Shape 81"/>
          <p:cNvSpPr txBox="1"/>
          <p:nvPr>
            <p:ph idx="1" type="body"/>
          </p:nvPr>
        </p:nvSpPr>
        <p:spPr>
          <a:xfrm>
            <a:off x="261250" y="1883475"/>
            <a:ext cx="8520600" cy="2507400"/>
          </a:xfrm>
          <a:prstGeom prst="rect">
            <a:avLst/>
          </a:prstGeom>
        </p:spPr>
        <p:txBody>
          <a:bodyPr anchorCtr="0" anchor="t" bIns="91425" lIns="91425" rIns="91425" wrap="square" tIns="91425">
            <a:noAutofit/>
          </a:bodyPr>
          <a:lstStyle/>
          <a:p>
            <a:pPr indent="0" lvl="0" marL="0">
              <a:spcBef>
                <a:spcPts val="0"/>
              </a:spcBef>
              <a:buNone/>
            </a:pPr>
            <a:r>
              <a:rPr lang="en">
                <a:solidFill>
                  <a:srgbClr val="000000"/>
                </a:solidFill>
                <a:highlight>
                  <a:srgbClr val="FFFFFF"/>
                </a:highlight>
                <a:latin typeface="Oswald"/>
                <a:ea typeface="Oswald"/>
                <a:cs typeface="Oswald"/>
                <a:sym typeface="Oswald"/>
              </a:rPr>
              <a:t>The ebola virus affects the immune system. The organs that are affected in the immune system are the ones shown in the image.</a:t>
            </a:r>
          </a:p>
          <a:p>
            <a:pPr indent="0" lvl="0" marL="0">
              <a:spcBef>
                <a:spcPts val="0"/>
              </a:spcBef>
              <a:buNone/>
            </a:pPr>
            <a:r>
              <a:rPr lang="en">
                <a:solidFill>
                  <a:srgbClr val="000000"/>
                </a:solidFill>
                <a:highlight>
                  <a:srgbClr val="FFFFFF"/>
                </a:highlight>
                <a:latin typeface="Oswald"/>
                <a:ea typeface="Oswald"/>
                <a:cs typeface="Oswald"/>
                <a:sym typeface="Oswald"/>
              </a:rPr>
              <a:t>Of what we found, ebola also affects the </a:t>
            </a:r>
            <a:r>
              <a:rPr lang="en">
                <a:solidFill>
                  <a:srgbClr val="000000"/>
                </a:solidFill>
                <a:highlight>
                  <a:srgbClr val="FFFFFF"/>
                </a:highlight>
                <a:latin typeface="Oswald"/>
                <a:ea typeface="Oswald"/>
                <a:cs typeface="Oswald"/>
                <a:sym typeface="Oswald"/>
              </a:rPr>
              <a:t>respiratory</a:t>
            </a:r>
            <a:r>
              <a:rPr lang="en">
                <a:solidFill>
                  <a:srgbClr val="000000"/>
                </a:solidFill>
                <a:highlight>
                  <a:srgbClr val="FFFFFF"/>
                </a:highlight>
                <a:latin typeface="Oswald"/>
                <a:ea typeface="Oswald"/>
                <a:cs typeface="Oswald"/>
                <a:sym typeface="Oswald"/>
              </a:rPr>
              <a:t> system as well because it causes people to cough, have sore throat ,difficulty of swallowing and hiccups.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81"/>
                                        </p:tgtEl>
                                        <p:attrNameLst>
                                          <p:attrName>ppt_x</p:attrName>
                                        </p:attrNameLst>
                                      </p:cBhvr>
                                      <p:tavLst>
                                        <p:tav fmla="" tm="0">
                                          <p:val>
                                            <p:strVal val="#ppt_x"/>
                                          </p:val>
                                        </p:tav>
                                        <p:tav fmla="" tm="100000">
                                          <p:val>
                                            <p:strVal val="#ppt_x+1"/>
                                          </p:val>
                                        </p:tav>
                                      </p:tavLst>
                                    </p:anim>
                                    <p:set>
                                      <p:cBhvr>
                                        <p:cTn dur="1" fill="hold">
                                          <p:stCondLst>
                                            <p:cond delay="1000"/>
                                          </p:stCondLst>
                                        </p:cTn>
                                        <p:tgtEl>
                                          <p:spTgt spid="81"/>
                                        </p:tgtEl>
                                        <p:attrNameLst>
                                          <p:attrName>style.visibility</p:attrName>
                                        </p:attrNameLst>
                                      </p:cBhvr>
                                      <p:to>
                                        <p:strVal val="hidden"/>
                                      </p:to>
                                    </p:set>
                                  </p:childTnLst>
                                </p:cTn>
                              </p:par>
                              <p:par>
                                <p:cTn fill="hold" nodeType="withEffect" presetClass="exit" presetID="2" presetSubtype="2">
                                  <p:stCondLst>
                                    <p:cond delay="0"/>
                                  </p:stCondLst>
                                  <p:childTnLst>
                                    <p:anim calcmode="lin" valueType="num">
                                      <p:cBhvr additive="base">
                                        <p:cTn dur="1000"/>
                                        <p:tgtEl>
                                          <p:spTgt spid="80"/>
                                        </p:tgtEl>
                                        <p:attrNameLst>
                                          <p:attrName>ppt_x</p:attrName>
                                        </p:attrNameLst>
                                      </p:cBhvr>
                                      <p:tavLst>
                                        <p:tav fmla="" tm="0">
                                          <p:val>
                                            <p:strVal val="#ppt_x"/>
                                          </p:val>
                                        </p:tav>
                                        <p:tav fmla="" tm="100000">
                                          <p:val>
                                            <p:strVal val="#ppt_x+1"/>
                                          </p:val>
                                        </p:tav>
                                      </p:tavLst>
                                    </p:anim>
                                    <p:set>
                                      <p:cBhvr>
                                        <p:cTn dur="1" fill="hold">
                                          <p:stCondLst>
                                            <p:cond delay="1000"/>
                                          </p:stCondLst>
                                        </p:cTn>
                                        <p:tgtEl>
                                          <p:spTgt spid="80"/>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9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highlight>
                  <a:srgbClr val="FFFFFF"/>
                </a:highlight>
                <a:latin typeface="Alfa Slab One"/>
                <a:ea typeface="Alfa Slab One"/>
                <a:cs typeface="Alfa Slab One"/>
                <a:sym typeface="Alfa Slab One"/>
              </a:rPr>
              <a:t>Describing the affected Body systems</a:t>
            </a:r>
          </a:p>
        </p:txBody>
      </p:sp>
      <p:sp>
        <p:nvSpPr>
          <p:cNvPr id="87" name="Shape 87"/>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lang="en">
                <a:solidFill>
                  <a:srgbClr val="000000"/>
                </a:solidFill>
                <a:highlight>
                  <a:srgbClr val="FFFFFF"/>
                </a:highlight>
                <a:latin typeface="Oswald"/>
                <a:ea typeface="Oswald"/>
                <a:cs typeface="Oswald"/>
                <a:sym typeface="Oswald"/>
              </a:rPr>
              <a:t>Respiratory</a:t>
            </a:r>
          </a:p>
          <a:p>
            <a:pPr indent="0" lvl="0" marL="0" rtl="0">
              <a:lnSpc>
                <a:spcPct val="100000"/>
              </a:lnSpc>
              <a:spcBef>
                <a:spcPts val="0"/>
              </a:spcBef>
              <a:buNone/>
            </a:pPr>
            <a:r>
              <a:rPr lang="en">
                <a:solidFill>
                  <a:srgbClr val="000000"/>
                </a:solidFill>
                <a:highlight>
                  <a:srgbClr val="FFFFFF"/>
                </a:highlight>
                <a:latin typeface="Oswald"/>
                <a:ea typeface="Oswald"/>
                <a:cs typeface="Oswald"/>
                <a:sym typeface="Oswald"/>
              </a:rPr>
              <a:t>The respiratory system is the system that allows you to breath. It transports oxygen from the air to your blood. The organs in the respiratory system are the nose , mouth, trachea, diaphragm, bronchi and the lungs.</a:t>
            </a:r>
          </a:p>
        </p:txBody>
      </p:sp>
      <p:sp>
        <p:nvSpPr>
          <p:cNvPr id="88" name="Shape 88"/>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lang="en">
                <a:solidFill>
                  <a:srgbClr val="000000"/>
                </a:solidFill>
                <a:highlight>
                  <a:srgbClr val="FFFFFF"/>
                </a:highlight>
                <a:latin typeface="Oswald"/>
                <a:ea typeface="Oswald"/>
                <a:cs typeface="Oswald"/>
                <a:sym typeface="Oswald"/>
              </a:rPr>
              <a:t>Immune</a:t>
            </a:r>
          </a:p>
          <a:p>
            <a:pPr indent="0" lvl="0" marL="0">
              <a:lnSpc>
                <a:spcPct val="100000"/>
              </a:lnSpc>
              <a:spcBef>
                <a:spcPts val="0"/>
              </a:spcBef>
              <a:buNone/>
            </a:pPr>
            <a:r>
              <a:rPr lang="en">
                <a:solidFill>
                  <a:srgbClr val="000000"/>
                </a:solidFill>
                <a:highlight>
                  <a:srgbClr val="FFFFFF"/>
                </a:highlight>
                <a:latin typeface="Oswald"/>
                <a:ea typeface="Oswald"/>
                <a:cs typeface="Oswald"/>
                <a:sym typeface="Oswald"/>
              </a:rPr>
              <a:t>The immune system is the system that allows your body to fight off diseases, </a:t>
            </a:r>
            <a:r>
              <a:rPr lang="en">
                <a:solidFill>
                  <a:srgbClr val="000000"/>
                </a:solidFill>
                <a:highlight>
                  <a:srgbClr val="FFFFFF"/>
                </a:highlight>
                <a:latin typeface="Oswald"/>
                <a:ea typeface="Oswald"/>
                <a:cs typeface="Oswald"/>
                <a:sym typeface="Oswald"/>
              </a:rPr>
              <a:t>illnesses</a:t>
            </a:r>
            <a:r>
              <a:rPr lang="en">
                <a:solidFill>
                  <a:srgbClr val="000000"/>
                </a:solidFill>
                <a:highlight>
                  <a:srgbClr val="FFFFFF"/>
                </a:highlight>
                <a:latin typeface="Oswald"/>
                <a:ea typeface="Oswald"/>
                <a:cs typeface="Oswald"/>
                <a:sym typeface="Oswald"/>
              </a:rPr>
              <a:t> and viruses. The organs in the immune system are the lymph nodes, appendix, bone marrow, tonsils and the spleen.</a:t>
            </a:r>
          </a:p>
        </p:txBody>
      </p:sp>
      <p:pic>
        <p:nvPicPr>
          <p:cNvPr id="89" name="Shape 89"/>
          <p:cNvPicPr preferRelativeResize="0"/>
          <p:nvPr/>
        </p:nvPicPr>
        <p:blipFill>
          <a:blip r:embed="rId4">
            <a:alphaModFix/>
          </a:blip>
          <a:stretch>
            <a:fillRect/>
          </a:stretch>
        </p:blipFill>
        <p:spPr>
          <a:xfrm>
            <a:off x="592500" y="2590600"/>
            <a:ext cx="3565600" cy="1978275"/>
          </a:xfrm>
          <a:prstGeom prst="rect">
            <a:avLst/>
          </a:prstGeom>
          <a:noFill/>
          <a:ln>
            <a:noFill/>
          </a:ln>
        </p:spPr>
      </p:pic>
      <p:pic>
        <p:nvPicPr>
          <p:cNvPr id="90" name="Shape 90"/>
          <p:cNvPicPr preferRelativeResize="0"/>
          <p:nvPr/>
        </p:nvPicPr>
        <p:blipFill>
          <a:blip r:embed="rId5">
            <a:alphaModFix/>
          </a:blip>
          <a:stretch>
            <a:fillRect/>
          </a:stretch>
        </p:blipFill>
        <p:spPr>
          <a:xfrm>
            <a:off x="4832400" y="2483500"/>
            <a:ext cx="3504626" cy="212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Shape 95"/>
          <p:cNvSpPr txBox="1"/>
          <p:nvPr>
            <p:ph type="title"/>
          </p:nvPr>
        </p:nvSpPr>
        <p:spPr>
          <a:xfrm>
            <a:off x="50" y="450150"/>
            <a:ext cx="9144000" cy="4090800"/>
          </a:xfrm>
          <a:prstGeom prst="rect">
            <a:avLst/>
          </a:prstGeom>
        </p:spPr>
        <p:txBody>
          <a:bodyPr anchorCtr="0" anchor="ctr" bIns="91425" lIns="91425" rIns="91425" wrap="square" tIns="91425">
            <a:noAutofit/>
          </a:bodyPr>
          <a:lstStyle/>
          <a:p>
            <a:pPr indent="0" lvl="0" marL="0">
              <a:spcBef>
                <a:spcPts val="0"/>
              </a:spcBef>
              <a:buNone/>
            </a:pPr>
            <a:r>
              <a:rPr lang="en" sz="3000" u="sng">
                <a:solidFill>
                  <a:schemeClr val="hlink"/>
                </a:solidFill>
                <a:highlight>
                  <a:srgbClr val="FFFFFF"/>
                </a:highlight>
                <a:hlinkClick r:id="rId4"/>
              </a:rPr>
              <a:t>http://www.who.int/mediacentre/factsheets/fs103/en/</a:t>
            </a:r>
          </a:p>
          <a:p>
            <a:pPr indent="0" lvl="0" marL="0">
              <a:spcBef>
                <a:spcPts val="0"/>
              </a:spcBef>
              <a:buNone/>
            </a:pPr>
            <a:r>
              <a:t/>
            </a:r>
            <a:endParaRPr sz="3000">
              <a:highlight>
                <a:srgbClr val="FFFFFF"/>
              </a:highlight>
            </a:endParaRPr>
          </a:p>
          <a:p>
            <a:pPr indent="0" lvl="0" marL="0" rtl="0">
              <a:spcBef>
                <a:spcPts val="0"/>
              </a:spcBef>
              <a:buNone/>
            </a:pPr>
            <a:r>
              <a:rPr lang="en" sz="3000" u="sng">
                <a:solidFill>
                  <a:schemeClr val="hlink"/>
                </a:solidFill>
                <a:highlight>
                  <a:srgbClr val="FFFFFF"/>
                </a:highlight>
                <a:hlinkClick r:id="rId5"/>
              </a:rPr>
              <a:t>https://www.webmd.com/a-to-z-guides/ebola-fever-virus-infection</a:t>
            </a:r>
          </a:p>
          <a:p>
            <a:pPr indent="0" lvl="0" marL="0" rtl="0">
              <a:spcBef>
                <a:spcPts val="0"/>
              </a:spcBef>
              <a:buNone/>
            </a:pPr>
            <a:r>
              <a:t/>
            </a:r>
            <a:endParaRPr sz="3000">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idx="1" type="body"/>
          </p:nvPr>
        </p:nvSpPr>
        <p:spPr>
          <a:xfrm>
            <a:off x="387900" y="0"/>
            <a:ext cx="8311200" cy="1827900"/>
          </a:xfrm>
          <a:prstGeom prst="rect">
            <a:avLst/>
          </a:prstGeom>
        </p:spPr>
        <p:txBody>
          <a:bodyPr anchorCtr="0" anchor="t" bIns="91425" lIns="91425" rIns="91425" wrap="square" tIns="91425">
            <a:noAutofit/>
          </a:bodyPr>
          <a:lstStyle/>
          <a:p>
            <a:pPr indent="-6985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Choose one disorder, disease or medical condition that could happen in one of the body systems: (digestive, circulatory, respiratory, excretory, skeletal, muscular or nervous). You can present the information in format of choice: poster, google slides</a:t>
            </a:r>
          </a:p>
          <a:p>
            <a:pPr indent="-69850" lvl="0" marL="0" rtl="0">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6985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Describe the disorder or disease:</a:t>
            </a:r>
          </a:p>
          <a:p>
            <a:pPr indent="-6985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Slide 1:Title of disease/disorder   1/1</a:t>
            </a:r>
          </a:p>
          <a:p>
            <a:pPr indent="-6985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Slide 2:</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What is it?  3/3</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How is it caused?  2/2</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Picture of disease/disorder    3/3</a:t>
            </a:r>
          </a:p>
          <a:p>
            <a:pPr indent="-6985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Slide 3:</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What are the symptoms? 2 /2</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What is the treatment?  2/2</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Can it affect everyone?  2/2</a:t>
            </a:r>
          </a:p>
          <a:p>
            <a:pPr indent="-6985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Slide 4:</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Which system does it affect?  1/1</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Which organs in the system does it affect?  1/1</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Does it affect more than just the system you chose (eg: lung cancer affects the respiratory system but can also affect the circulatory system) 2 /2</a:t>
            </a:r>
          </a:p>
          <a:p>
            <a:pPr indent="-6985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Slide 5</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Describe the function of the affected body system (from slide 4)  3/3</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List the organs involved with this system    2/2</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Picture of the body system   /2</a:t>
            </a:r>
          </a:p>
          <a:p>
            <a:pPr indent="-6985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Slide 6:</a:t>
            </a:r>
          </a:p>
          <a:p>
            <a:pPr indent="-69850" lvl="0" marL="4572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Sources    2/2</a:t>
            </a:r>
          </a:p>
          <a:p>
            <a:pPr indent="-69850" lvl="0" marL="0" rtl="0">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69850" lvl="0" marL="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Creativity of slides     3/2</a:t>
            </a:r>
          </a:p>
          <a:p>
            <a:pPr indent="-69850" lvl="0" marL="457200" rtl="0">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69850" lvl="0" marL="228600"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OUT OF 30</a:t>
            </a:r>
          </a:p>
          <a:p>
            <a:pPr indent="-69850" lvl="0" marL="228600" rtl="0">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69850" lvl="0" marL="0" rtl="0">
              <a:spcBef>
                <a:spcPts val="0"/>
              </a:spcBef>
              <a:buClr>
                <a:schemeClr val="dk1"/>
              </a:buClr>
              <a:buSzPts val="1100"/>
              <a:buFont typeface="Arial"/>
              <a:buNone/>
            </a:pPr>
            <a:r>
              <a:t/>
            </a:r>
            <a:endParaRPr sz="1000">
              <a:latin typeface="Calibri"/>
              <a:ea typeface="Calibri"/>
              <a:cs typeface="Calibri"/>
              <a:sym typeface="Calibri"/>
            </a:endParaRPr>
          </a:p>
          <a:p>
            <a:pPr indent="0" lvl="0" marL="0">
              <a:spcBef>
                <a:spcPts val="0"/>
              </a:spcBef>
              <a:buNone/>
            </a:pPr>
            <a:r>
              <a:rPr lang="en" sz="1000">
                <a:latin typeface="Calibri"/>
                <a:ea typeface="Calibri"/>
                <a:cs typeface="Calibri"/>
                <a:sym typeface="Calibri"/>
              </a:rPr>
              <a:t>1</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